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C96F22C-C407-4B23-817D-4B949B05F7DE}" type="datetimeFigureOut">
              <a:rPr lang="ar-SA" smtClean="0"/>
              <a:t>02/26/1437</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B6EFE9-D202-4498-BBBA-FA998DF1E3C8}" type="slidenum">
              <a:rPr lang="ar-SA" smtClean="0"/>
              <a:t>‹#›</a:t>
            </a:fld>
            <a:endParaRPr lang="ar-SA"/>
          </a:p>
        </p:txBody>
      </p:sp>
    </p:spTree>
    <p:extLst>
      <p:ext uri="{BB962C8B-B14F-4D97-AF65-F5344CB8AC3E}">
        <p14:creationId xmlns:p14="http://schemas.microsoft.com/office/powerpoint/2010/main" val="4924783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4B6EFE9-D202-4498-BBBA-FA998DF1E3C8}" type="slidenum">
              <a:rPr lang="ar-SA" smtClean="0"/>
              <a:t>6</a:t>
            </a:fld>
            <a:endParaRPr lang="ar-SA"/>
          </a:p>
        </p:txBody>
      </p:sp>
    </p:spTree>
    <p:extLst>
      <p:ext uri="{BB962C8B-B14F-4D97-AF65-F5344CB8AC3E}">
        <p14:creationId xmlns:p14="http://schemas.microsoft.com/office/powerpoint/2010/main" val="3609772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02/26/1437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2119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02/26/1437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19057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02/26/1437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131020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02/26/1437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2033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60D611-E3D0-46A7-A75B-2F66D0029496}" type="datetimeFigureOut">
              <a:rPr lang="ar-SA" smtClean="0"/>
              <a:t>02/26/1437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15798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4960D611-E3D0-46A7-A75B-2F66D0029496}" type="datetimeFigureOut">
              <a:rPr lang="ar-SA" smtClean="0"/>
              <a:t>02/26/1437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585108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4960D611-E3D0-46A7-A75B-2F66D0029496}" type="datetimeFigureOut">
              <a:rPr lang="ar-SA" smtClean="0"/>
              <a:t>02/26/1437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47298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4960D611-E3D0-46A7-A75B-2F66D0029496}" type="datetimeFigureOut">
              <a:rPr lang="ar-SA" smtClean="0"/>
              <a:t>02/26/1437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4474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0D611-E3D0-46A7-A75B-2F66D0029496}" type="datetimeFigureOut">
              <a:rPr lang="ar-SA" smtClean="0"/>
              <a:t>02/26/1437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38738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02/26/1437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3453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02/26/1437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112516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960D611-E3D0-46A7-A75B-2F66D0029496}" type="datetimeFigureOut">
              <a:rPr lang="ar-SA" smtClean="0"/>
              <a:t>02/26/1437</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59AA4C-EE45-4781-9EE1-94C7805A138F}" type="slidenum">
              <a:rPr lang="ar-SA" smtClean="0"/>
              <a:t>‹#›</a:t>
            </a:fld>
            <a:endParaRPr lang="ar-SA"/>
          </a:p>
        </p:txBody>
      </p:sp>
    </p:spTree>
    <p:extLst>
      <p:ext uri="{BB962C8B-B14F-4D97-AF65-F5344CB8AC3E}">
        <p14:creationId xmlns:p14="http://schemas.microsoft.com/office/powerpoint/2010/main" val="675636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Neutron" TargetMode="External"/><Relationship Id="rId13" Type="http://schemas.openxmlformats.org/officeDocument/2006/relationships/hyperlink" Target="http://dictionary.reference.com/browse/nucleus" TargetMode="External"/><Relationship Id="rId3" Type="http://schemas.openxmlformats.org/officeDocument/2006/relationships/hyperlink" Target="http://en.wikipedia.org/wiki/Atomic_nucleus" TargetMode="External"/><Relationship Id="rId7" Type="http://schemas.openxmlformats.org/officeDocument/2006/relationships/hyperlink" Target="http://en.wikipedia.org/wiki/Proton" TargetMode="External"/><Relationship Id="rId12" Type="http://schemas.openxmlformats.org/officeDocument/2006/relationships/hyperlink" Target="http://dictionary.reference.com/browse/hydrogen" TargetMode="External"/><Relationship Id="rId2" Type="http://schemas.openxmlformats.org/officeDocument/2006/relationships/hyperlink" Target="http://en.wikipedia.org/wiki/Matter" TargetMode="External"/><Relationship Id="rId1" Type="http://schemas.openxmlformats.org/officeDocument/2006/relationships/slideLayout" Target="../slideLayouts/slideLayout2.xml"/><Relationship Id="rId6" Type="http://schemas.openxmlformats.org/officeDocument/2006/relationships/hyperlink" Target="http://en.wikipedia.org/wiki/Electrons" TargetMode="External"/><Relationship Id="rId11" Type="http://schemas.openxmlformats.org/officeDocument/2006/relationships/hyperlink" Target="http://dictionary.reference.com/browse/scale" TargetMode="External"/><Relationship Id="rId5" Type="http://schemas.openxmlformats.org/officeDocument/2006/relationships/hyperlink" Target="http://en.wikipedia.org/wiki/Electric_charge" TargetMode="External"/><Relationship Id="rId15" Type="http://schemas.openxmlformats.org/officeDocument/2006/relationships/hyperlink" Target="http://dictionary.reference.com/browse/neutron" TargetMode="External"/><Relationship Id="rId10" Type="http://schemas.openxmlformats.org/officeDocument/2006/relationships/hyperlink" Target="http://dictionary.reference.com/browse/atom" TargetMode="External"/><Relationship Id="rId4" Type="http://schemas.openxmlformats.org/officeDocument/2006/relationships/hyperlink" Target="http://en.wikipedia.org/wiki/Electron_cloud" TargetMode="External"/><Relationship Id="rId9" Type="http://schemas.openxmlformats.org/officeDocument/2006/relationships/hyperlink" Target="http://dictionary.reference.com/browse/mass" TargetMode="External"/><Relationship Id="rId14" Type="http://schemas.openxmlformats.org/officeDocument/2006/relationships/hyperlink" Target="http://dictionary.reference.com/browse/proto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hyperlink" Target="http://en.wikipedia.org/wiki/Ultraviolet" TargetMode="External"/><Relationship Id="rId18" Type="http://schemas.openxmlformats.org/officeDocument/2006/relationships/hyperlink" Target="http://en.wikipedia.org/wiki/Brackett_series" TargetMode="External"/><Relationship Id="rId3" Type="http://schemas.openxmlformats.org/officeDocument/2006/relationships/image" Target="../media/image8.png"/><Relationship Id="rId7" Type="http://schemas.openxmlformats.org/officeDocument/2006/relationships/hyperlink" Target="http://en.wikipedia.org/wiki/Rydberg_constant" TargetMode="External"/><Relationship Id="rId12" Type="http://schemas.openxmlformats.org/officeDocument/2006/relationships/hyperlink" Target="http://en.wikipedia.org/wiki/Lyman_series" TargetMode="External"/><Relationship Id="rId17" Type="http://schemas.openxmlformats.org/officeDocument/2006/relationships/hyperlink" Target="http://en.wikipedia.org/wiki/Infrared" TargetMode="External"/><Relationship Id="rId2" Type="http://schemas.openxmlformats.org/officeDocument/2006/relationships/image" Target="../media/image7.png"/><Relationship Id="rId16" Type="http://schemas.openxmlformats.org/officeDocument/2006/relationships/hyperlink" Target="http://en.wikipedia.org/wiki/Paschen_series" TargetMode="Externa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2.png"/><Relationship Id="rId5" Type="http://schemas.openxmlformats.org/officeDocument/2006/relationships/hyperlink" Target="http://en.wikipedia.org/wiki/Vacuum" TargetMode="External"/><Relationship Id="rId15" Type="http://schemas.openxmlformats.org/officeDocument/2006/relationships/hyperlink" Target="http://en.wikipedia.org/wiki/Visible_spectrum" TargetMode="External"/><Relationship Id="rId10" Type="http://schemas.openxmlformats.org/officeDocument/2006/relationships/image" Target="../media/image11.png"/><Relationship Id="rId19" Type="http://schemas.openxmlformats.org/officeDocument/2006/relationships/hyperlink" Target="http://en.wikipedia.org/wiki/Pfund_series" TargetMode="External"/><Relationship Id="rId4" Type="http://schemas.openxmlformats.org/officeDocument/2006/relationships/hyperlink" Target="http://en.wikipedia.org/wiki/Wavelength" TargetMode="External"/><Relationship Id="rId9" Type="http://schemas.openxmlformats.org/officeDocument/2006/relationships/hyperlink" Target="http://en.wikipedia.org/wiki/Atomic_number" TargetMode="External"/><Relationship Id="rId14" Type="http://schemas.openxmlformats.org/officeDocument/2006/relationships/hyperlink" Target="http://en.wikipedia.org/wiki/Balmer_ser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76672"/>
            <a:ext cx="7846640" cy="2016223"/>
          </a:xfrm>
        </p:spPr>
        <p:txBody>
          <a:bodyPr>
            <a:normAutofit fontScale="90000"/>
          </a:bodyPr>
          <a:lstStyle/>
          <a:p>
            <a:r>
              <a:rPr lang="en-US" sz="4000" b="1" dirty="0" smtClean="0"/>
              <a:t/>
            </a:r>
            <a:br>
              <a:rPr lang="en-US" sz="4000" b="1" dirty="0" smtClean="0"/>
            </a:br>
            <a:r>
              <a:rPr lang="en-US" sz="4000" b="1" dirty="0"/>
              <a:t/>
            </a:r>
            <a:br>
              <a:rPr lang="en-US" sz="4000" b="1" dirty="0"/>
            </a:br>
            <a:r>
              <a:rPr lang="en-US" b="1" dirty="0" smtClean="0">
                <a:solidFill>
                  <a:srgbClr val="C00000"/>
                </a:solidFill>
                <a:latin typeface="Algerian" pitchFamily="82" charset="0"/>
              </a:rPr>
              <a:t>Physical </a:t>
            </a:r>
            <a:r>
              <a:rPr lang="en-US" b="1" dirty="0">
                <a:solidFill>
                  <a:srgbClr val="C00000"/>
                </a:solidFill>
                <a:latin typeface="Algerian" pitchFamily="82" charset="0"/>
              </a:rPr>
              <a:t>Electronics </a:t>
            </a:r>
            <a:r>
              <a:rPr lang="en-US" b="1" dirty="0" smtClean="0">
                <a:solidFill>
                  <a:srgbClr val="C00000"/>
                </a:solidFill>
                <a:latin typeface="Algerian" pitchFamily="82" charset="0"/>
              </a:rPr>
              <a:t/>
            </a:r>
            <a:br>
              <a:rPr lang="en-US" b="1" dirty="0" smtClean="0">
                <a:solidFill>
                  <a:srgbClr val="C00000"/>
                </a:solidFill>
                <a:latin typeface="Algerian" pitchFamily="82" charset="0"/>
              </a:rPr>
            </a:br>
            <a:r>
              <a:rPr lang="en-US" b="1" dirty="0">
                <a:solidFill>
                  <a:srgbClr val="C00000"/>
                </a:solidFill>
                <a:latin typeface="Algerian" pitchFamily="82" charset="0"/>
              </a:rPr>
              <a:t/>
            </a:r>
            <a:br>
              <a:rPr lang="en-US" b="1" dirty="0">
                <a:solidFill>
                  <a:srgbClr val="C00000"/>
                </a:solidFill>
                <a:latin typeface="Algerian" pitchFamily="82" charset="0"/>
              </a:rPr>
            </a:br>
            <a:r>
              <a:rPr lang="en-US" sz="4000" b="1" dirty="0" smtClean="0"/>
              <a:t>                          </a:t>
            </a:r>
            <a:r>
              <a:rPr lang="en-US" sz="3600" b="1" dirty="0" smtClean="0"/>
              <a:t>lecture-1</a:t>
            </a:r>
            <a:r>
              <a:rPr lang="en-US" sz="4000" b="1" dirty="0" smtClean="0"/>
              <a:t>                                </a:t>
            </a:r>
            <a:br>
              <a:rPr lang="en-US" sz="4000" b="1" dirty="0" smtClean="0"/>
            </a:br>
            <a:r>
              <a:rPr lang="en-US" dirty="0"/>
              <a:t/>
            </a:r>
            <a:br>
              <a:rPr lang="en-US" dirty="0"/>
            </a:br>
            <a:endParaRPr lang="ar-SA" dirty="0"/>
          </a:p>
        </p:txBody>
      </p:sp>
      <p:sp>
        <p:nvSpPr>
          <p:cNvPr id="3" name="Subtitle 2"/>
          <p:cNvSpPr>
            <a:spLocks noGrp="1"/>
          </p:cNvSpPr>
          <p:nvPr>
            <p:ph type="subTitle" idx="1"/>
          </p:nvPr>
        </p:nvSpPr>
        <p:spPr>
          <a:xfrm>
            <a:off x="683568" y="3284984"/>
            <a:ext cx="7848872" cy="2664296"/>
          </a:xfrm>
        </p:spPr>
        <p:txBody>
          <a:bodyPr>
            <a:normAutofit fontScale="25000" lnSpcReduction="20000"/>
          </a:bodyPr>
          <a:lstStyle/>
          <a:p>
            <a:pPr eaLnBrk="0" fontAlgn="base" hangingPunct="0"/>
            <a:r>
              <a:rPr lang="en-US" sz="16000" b="1" i="1" dirty="0">
                <a:solidFill>
                  <a:schemeClr val="accent3">
                    <a:lumMod val="75000"/>
                  </a:schemeClr>
                </a:solidFill>
                <a:effectLst>
                  <a:outerShdw blurRad="38100" dist="38100" dir="2700000" algn="tl">
                    <a:srgbClr val="C0C0C0"/>
                  </a:outerShdw>
                </a:effectLst>
              </a:rPr>
              <a:t>Energy Levels and Atomic </a:t>
            </a:r>
            <a:r>
              <a:rPr lang="en-US" sz="16000" b="1" i="1" dirty="0" smtClean="0">
                <a:solidFill>
                  <a:schemeClr val="accent3">
                    <a:lumMod val="75000"/>
                  </a:schemeClr>
                </a:solidFill>
                <a:effectLst>
                  <a:outerShdw blurRad="38100" dist="38100" dir="2700000" algn="tl">
                    <a:srgbClr val="C0C0C0"/>
                  </a:outerShdw>
                </a:effectLst>
              </a:rPr>
              <a:t>Structure</a:t>
            </a:r>
            <a:endParaRPr lang="en-US" sz="12800" dirty="0">
              <a:solidFill>
                <a:schemeClr val="accent3">
                  <a:lumMod val="75000"/>
                </a:schemeClr>
              </a:solidFill>
            </a:endParaRPr>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u="sng" dirty="0">
                <a:effectLst>
                  <a:outerShdw blurRad="38100" dist="38100" dir="2700000" algn="tl">
                    <a:srgbClr val="C0C0C0"/>
                  </a:outerShdw>
                </a:effectLst>
              </a:rPr>
              <a:t> </a:t>
            </a:r>
            <a:endParaRPr lang="en-US" dirty="0"/>
          </a:p>
          <a:p>
            <a:pPr eaLnBrk="0" fontAlgn="base" hangingPunct="0"/>
            <a:r>
              <a:rPr lang="en-US" sz="12800" dirty="0"/>
              <a:t> </a:t>
            </a:r>
          </a:p>
          <a:p>
            <a:r>
              <a:rPr lang="en-US" sz="12800" b="1" i="1" dirty="0" smtClean="0">
                <a:solidFill>
                  <a:srgbClr val="C00000"/>
                </a:solidFill>
              </a:rPr>
              <a:t>Dr. </a:t>
            </a:r>
            <a:r>
              <a:rPr lang="en-US" sz="12800" b="1" i="1" dirty="0" err="1" smtClean="0">
                <a:solidFill>
                  <a:srgbClr val="C00000"/>
                </a:solidFill>
              </a:rPr>
              <a:t>Suha</a:t>
            </a:r>
            <a:r>
              <a:rPr lang="en-US" sz="12800" b="1" i="1" dirty="0" smtClean="0">
                <a:solidFill>
                  <a:srgbClr val="C00000"/>
                </a:solidFill>
              </a:rPr>
              <a:t> I. Al- </a:t>
            </a:r>
            <a:r>
              <a:rPr lang="en-US" sz="12800" b="1" i="1" dirty="0" err="1" smtClean="0">
                <a:solidFill>
                  <a:srgbClr val="C00000"/>
                </a:solidFill>
              </a:rPr>
              <a:t>Nassar</a:t>
            </a:r>
            <a:endParaRPr lang="ar-SA" sz="12800" i="1" dirty="0">
              <a:solidFill>
                <a:srgbClr val="C00000"/>
              </a:solidFill>
            </a:endParaRPr>
          </a:p>
        </p:txBody>
      </p:sp>
    </p:spTree>
    <p:extLst>
      <p:ext uri="{BB962C8B-B14F-4D97-AF65-F5344CB8AC3E}">
        <p14:creationId xmlns:p14="http://schemas.microsoft.com/office/powerpoint/2010/main" val="324582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214"/>
            <a:ext cx="8445624" cy="6585137"/>
          </a:xfrm>
        </p:spPr>
        <p:txBody>
          <a:bodyPr>
            <a:normAutofit fontScale="90000"/>
          </a:bodyPr>
          <a:lstStyle/>
          <a:p>
            <a:pPr algn="l" eaLnBrk="0" fontAlgn="base" hangingPunct="0"/>
            <a:r>
              <a:rPr lang="en-US" sz="3100" b="1" i="1" dirty="0" smtClean="0">
                <a:solidFill>
                  <a:schemeClr val="accent3">
                    <a:lumMod val="75000"/>
                  </a:schemeClr>
                </a:solidFill>
                <a:effectLst>
                  <a:outerShdw blurRad="38100" dist="38100" dir="2700000" algn="tl">
                    <a:srgbClr val="C0C0C0"/>
                  </a:outerShdw>
                </a:effectLst>
              </a:rPr>
              <a:t/>
            </a:r>
            <a:br>
              <a:rPr lang="en-US" sz="3100" b="1" i="1" dirty="0" smtClean="0">
                <a:solidFill>
                  <a:schemeClr val="accent3">
                    <a:lumMod val="75000"/>
                  </a:schemeClr>
                </a:solidFill>
                <a:effectLst>
                  <a:outerShdw blurRad="38100" dist="38100" dir="2700000" algn="tl">
                    <a:srgbClr val="C0C0C0"/>
                  </a:outerShdw>
                </a:effectLst>
              </a:rPr>
            </a:br>
            <a:r>
              <a:rPr lang="en-US" sz="3100" b="1" i="1" u="sng" dirty="0" smtClean="0">
                <a:solidFill>
                  <a:schemeClr val="accent3">
                    <a:lumMod val="75000"/>
                  </a:schemeClr>
                </a:solidFill>
                <a:effectLst>
                  <a:outerShdw blurRad="38100" dist="38100" dir="2700000" algn="tl">
                    <a:srgbClr val="C0C0C0"/>
                  </a:outerShdw>
                </a:effectLst>
              </a:rPr>
              <a:t>Energy </a:t>
            </a:r>
            <a:r>
              <a:rPr lang="en-US" sz="3100" b="1" i="1" u="sng" dirty="0">
                <a:solidFill>
                  <a:schemeClr val="accent3">
                    <a:lumMod val="75000"/>
                  </a:schemeClr>
                </a:solidFill>
                <a:effectLst>
                  <a:outerShdw blurRad="38100" dist="38100" dir="2700000" algn="tl">
                    <a:srgbClr val="C0C0C0"/>
                  </a:outerShdw>
                </a:effectLst>
              </a:rPr>
              <a:t>Levels and Atomic Structure</a:t>
            </a:r>
            <a:r>
              <a:rPr lang="en-US" sz="3100" dirty="0">
                <a:solidFill>
                  <a:schemeClr val="accent3">
                    <a:lumMod val="75000"/>
                  </a:schemeClr>
                </a:solidFill>
              </a:rPr>
              <a:t/>
            </a:r>
            <a:br>
              <a:rPr lang="en-US" sz="3100" dirty="0">
                <a:solidFill>
                  <a:schemeClr val="accent3">
                    <a:lumMod val="75000"/>
                  </a:schemeClr>
                </a:solidFill>
              </a:rPr>
            </a:br>
            <a:r>
              <a:rPr lang="en-US" sz="1800" b="1" dirty="0">
                <a:effectLst>
                  <a:outerShdw blurRad="38100" dist="38100" dir="2700000" algn="tl">
                    <a:srgbClr val="C0C0C0"/>
                  </a:outerShdw>
                </a:effectLst>
              </a:rPr>
              <a:t> </a:t>
            </a:r>
            <a:r>
              <a:rPr lang="en-US" sz="2000" b="1" i="1" u="sng" dirty="0" smtClean="0"/>
              <a:t>The </a:t>
            </a:r>
            <a:r>
              <a:rPr lang="en-US" sz="2000" b="1" i="1" u="sng" dirty="0"/>
              <a:t>atom  </a:t>
            </a:r>
            <a:r>
              <a:rPr lang="en-US" sz="2000" b="1" dirty="0"/>
              <a:t>:</a:t>
            </a:r>
            <a:br>
              <a:rPr lang="en-US" sz="2000" b="1" dirty="0"/>
            </a:br>
            <a:r>
              <a:rPr lang="en-US" sz="1800" dirty="0"/>
              <a:t>The atom is a basic unit of </a:t>
            </a:r>
            <a:r>
              <a:rPr lang="en-US" sz="1800" u="sng" dirty="0">
                <a:hlinkClick r:id="rId2" tooltip="Matter"/>
              </a:rPr>
              <a:t>matter</a:t>
            </a:r>
            <a:r>
              <a:rPr lang="en-US" sz="1800" dirty="0"/>
              <a:t> that consists of a dense central </a:t>
            </a:r>
            <a:r>
              <a:rPr lang="en-US" sz="1800" u="sng" dirty="0">
                <a:hlinkClick r:id="rId3" tooltip="Atomic nucleus"/>
              </a:rPr>
              <a:t>nucleus</a:t>
            </a:r>
            <a:r>
              <a:rPr lang="en-US" sz="1800" dirty="0"/>
              <a:t> surrounded by a </a:t>
            </a:r>
            <a:r>
              <a:rPr lang="en-US" sz="1800" u="sng" dirty="0">
                <a:hlinkClick r:id="rId4" tooltip="Electron cloud"/>
              </a:rPr>
              <a:t>cloud</a:t>
            </a:r>
            <a:r>
              <a:rPr lang="en-US" sz="1800" dirty="0"/>
              <a:t> of </a:t>
            </a:r>
            <a:r>
              <a:rPr lang="en-US" sz="1800" u="sng" dirty="0">
                <a:hlinkClick r:id="rId5" tooltip="Electric charge"/>
              </a:rPr>
              <a:t>negatively charged</a:t>
            </a:r>
            <a:r>
              <a:rPr lang="en-US" sz="1800" dirty="0"/>
              <a:t> </a:t>
            </a:r>
            <a:r>
              <a:rPr lang="en-US" sz="1800" u="sng" dirty="0">
                <a:hlinkClick r:id="rId6" tooltip="Electrons"/>
              </a:rPr>
              <a:t>electrons</a:t>
            </a:r>
            <a:r>
              <a:rPr lang="en-US" sz="1800" dirty="0"/>
              <a:t>. The </a:t>
            </a:r>
            <a:r>
              <a:rPr lang="en-US" sz="1800" u="sng" dirty="0">
                <a:hlinkClick r:id="rId3" tooltip="Atomic nucleus"/>
              </a:rPr>
              <a:t>atomic nucleus</a:t>
            </a:r>
            <a:r>
              <a:rPr lang="en-US" sz="1800" dirty="0"/>
              <a:t> contains a mix of positively charged </a:t>
            </a:r>
            <a:r>
              <a:rPr lang="en-US" sz="1800" u="sng" dirty="0">
                <a:hlinkClick r:id="rId7" tooltip="Proton"/>
              </a:rPr>
              <a:t>protons</a:t>
            </a:r>
            <a:r>
              <a:rPr lang="en-US" sz="1800" dirty="0"/>
              <a:t> and electrically neutral </a:t>
            </a:r>
            <a:r>
              <a:rPr lang="en-US" sz="1800" u="sng" dirty="0" smtClean="0">
                <a:hlinkClick r:id="rId8" tooltip="Neutron"/>
              </a:rPr>
              <a:t>neutrons</a:t>
            </a:r>
            <a:r>
              <a:rPr lang="en-US" sz="1800" dirty="0"/>
              <a:t/>
            </a:r>
            <a:br>
              <a:rPr lang="en-US" sz="1800" dirty="0"/>
            </a:br>
            <a:r>
              <a:rPr lang="en-US" sz="2000" b="1" i="1" u="sng" dirty="0"/>
              <a:t>The atomic weight   </a:t>
            </a:r>
            <a:r>
              <a:rPr lang="en-US" sz="1300" dirty="0"/>
              <a:t>: </a:t>
            </a:r>
            <a:br>
              <a:rPr lang="en-US" sz="1300" dirty="0"/>
            </a:br>
            <a:r>
              <a:rPr lang="en-US" sz="1600" dirty="0"/>
              <a:t>The </a:t>
            </a:r>
            <a:r>
              <a:rPr lang="en-US" sz="1600" u="sng" dirty="0">
                <a:hlinkClick r:id="rId9"/>
              </a:rPr>
              <a:t>mass</a:t>
            </a:r>
            <a:r>
              <a:rPr lang="en-US" sz="1600" dirty="0"/>
              <a:t> of a given </a:t>
            </a:r>
            <a:r>
              <a:rPr lang="en-US" sz="1600" u="sng" dirty="0">
                <a:hlinkClick r:id="rId10"/>
              </a:rPr>
              <a:t>atom</a:t>
            </a:r>
            <a:r>
              <a:rPr lang="en-US" sz="1600" dirty="0"/>
              <a:t>, measured on a </a:t>
            </a:r>
            <a:r>
              <a:rPr lang="en-US" sz="1600" u="sng" dirty="0">
                <a:hlinkClick r:id="rId11"/>
              </a:rPr>
              <a:t>scale</a:t>
            </a:r>
            <a:r>
              <a:rPr lang="en-US" sz="1600" dirty="0"/>
              <a:t> in which the </a:t>
            </a:r>
            <a:r>
              <a:rPr lang="en-US" sz="1600" u="sng" dirty="0">
                <a:hlinkClick r:id="rId12"/>
              </a:rPr>
              <a:t>hydrogen</a:t>
            </a:r>
            <a:r>
              <a:rPr lang="en-US" sz="1600" dirty="0"/>
              <a:t> atom has the weight of one. Because most of the mass in an atom is in the </a:t>
            </a:r>
            <a:r>
              <a:rPr lang="en-US" sz="1600" u="sng" dirty="0">
                <a:hlinkClick r:id="rId13"/>
              </a:rPr>
              <a:t>nucleus</a:t>
            </a:r>
            <a:r>
              <a:rPr lang="en-US" sz="1600" dirty="0"/>
              <a:t>, and each </a:t>
            </a:r>
            <a:r>
              <a:rPr lang="en-US" sz="1600" u="sng" dirty="0">
                <a:hlinkClick r:id="rId14"/>
              </a:rPr>
              <a:t>proton</a:t>
            </a:r>
            <a:r>
              <a:rPr lang="en-US" sz="1600" dirty="0"/>
              <a:t> and </a:t>
            </a:r>
            <a:r>
              <a:rPr lang="en-US" sz="1600" u="sng" dirty="0">
                <a:hlinkClick r:id="rId15"/>
              </a:rPr>
              <a:t>neutron</a:t>
            </a:r>
            <a:r>
              <a:rPr lang="en-US" sz="1600" dirty="0"/>
              <a:t> has an atomic weight near one, </a:t>
            </a:r>
            <a:r>
              <a:rPr lang="en-US" sz="1600" dirty="0" err="1"/>
              <a:t>i.e</a:t>
            </a:r>
            <a:r>
              <a:rPr lang="en-US" sz="1600" dirty="0"/>
              <a:t> it is a ratio between the weight (mass) of atom in the matter to the weight of hydrogen ato</a:t>
            </a:r>
            <a:r>
              <a:rPr lang="en-US" sz="1300" dirty="0"/>
              <a:t>m.</a:t>
            </a:r>
            <a:br>
              <a:rPr lang="en-US" sz="1300" dirty="0"/>
            </a:br>
            <a:r>
              <a:rPr lang="en-US" sz="1300" dirty="0" smtClean="0"/>
              <a:t>                                                                                                 </a:t>
            </a:r>
            <a:r>
              <a:rPr lang="en-US" sz="1800" b="1" dirty="0" smtClean="0"/>
              <a:t>W=m </a:t>
            </a:r>
            <a:r>
              <a:rPr lang="en-US" sz="1800" b="1" dirty="0"/>
              <a:t>/ </a:t>
            </a:r>
            <a:r>
              <a:rPr lang="en-US" sz="1800" b="1" dirty="0" err="1"/>
              <a:t>w</a:t>
            </a:r>
            <a:r>
              <a:rPr lang="en-US" sz="1800" b="1" baseline="-25000" dirty="0" err="1"/>
              <a:t>H</a:t>
            </a:r>
            <a:r>
              <a:rPr lang="en-US" sz="1300" dirty="0"/>
              <a:t/>
            </a:r>
            <a:br>
              <a:rPr lang="en-US" sz="1300" dirty="0"/>
            </a:br>
            <a:r>
              <a:rPr lang="en-US" sz="1600" dirty="0"/>
              <a:t>Where </a:t>
            </a:r>
            <a:br>
              <a:rPr lang="en-US" sz="1600" dirty="0"/>
            </a:br>
            <a:r>
              <a:rPr lang="en-US" sz="1600" dirty="0"/>
              <a:t>W</a:t>
            </a:r>
            <a:r>
              <a:rPr lang="en-US" sz="1600" i="1" dirty="0"/>
              <a:t>:</a:t>
            </a:r>
            <a:r>
              <a:rPr lang="en-US" sz="1600" dirty="0"/>
              <a:t>atomic weight </a:t>
            </a:r>
            <a:br>
              <a:rPr lang="en-US" sz="1600" dirty="0"/>
            </a:br>
            <a:r>
              <a:rPr lang="en-US" sz="1600" dirty="0"/>
              <a:t>m: weight of atomic in the matter </a:t>
            </a:r>
            <a:br>
              <a:rPr lang="en-US" sz="1600" dirty="0"/>
            </a:br>
            <a:r>
              <a:rPr lang="en-US" sz="1600" dirty="0" err="1"/>
              <a:t>w</a:t>
            </a:r>
            <a:r>
              <a:rPr lang="en-US" sz="1600" baseline="-25000" dirty="0" err="1"/>
              <a:t>H</a:t>
            </a:r>
            <a:r>
              <a:rPr lang="en-US" sz="1600" dirty="0"/>
              <a:t>: weight of hydrogen atom </a:t>
            </a:r>
            <a:br>
              <a:rPr lang="en-US" sz="1600" dirty="0"/>
            </a:br>
            <a:r>
              <a:rPr lang="en-US" sz="1600" dirty="0"/>
              <a:t>Note: atomic weight of H-atom = 1.008</a:t>
            </a:r>
            <a:r>
              <a:rPr lang="en-US" sz="1300" dirty="0"/>
              <a:t/>
            </a:r>
            <a:br>
              <a:rPr lang="en-US" sz="1300" dirty="0"/>
            </a:br>
            <a:r>
              <a:rPr lang="en-US" sz="2000" b="1" i="1" u="sng" dirty="0"/>
              <a:t>The atomic number  </a:t>
            </a:r>
            <a:r>
              <a:rPr lang="en-US" sz="2000" b="1" dirty="0"/>
              <a:t>: </a:t>
            </a:r>
            <a:r>
              <a:rPr lang="en-US" sz="1800" b="1" dirty="0"/>
              <a:t/>
            </a:r>
            <a:br>
              <a:rPr lang="en-US" sz="1800" b="1" dirty="0"/>
            </a:br>
            <a:r>
              <a:rPr lang="en-US" sz="1600" dirty="0"/>
              <a:t>It is a number of protons in the nucleus of an atom. In electrically neutral atoms, this number is also equal to the number of electrons orbiting about the atom's nucleus. and is usually denoted by the letter </a:t>
            </a:r>
            <a:r>
              <a:rPr lang="en-US" sz="1600" i="1" dirty="0"/>
              <a:t>Z </a:t>
            </a:r>
            <a:r>
              <a:rPr lang="en-US" sz="1600" dirty="0"/>
              <a:t>and written as a subscript before an element's symbol, as in </a:t>
            </a:r>
            <a:r>
              <a:rPr lang="en-US" sz="1600" i="1" baseline="-25000" dirty="0"/>
              <a:t>92 </a:t>
            </a:r>
            <a:r>
              <a:rPr lang="en-US" sz="1600" i="1" dirty="0"/>
              <a:t>U.</a:t>
            </a:r>
            <a:r>
              <a:rPr lang="en-US" sz="1600" dirty="0"/>
              <a:t/>
            </a:r>
            <a:br>
              <a:rPr lang="en-US" sz="1600" dirty="0"/>
            </a:br>
            <a:r>
              <a:rPr lang="en-US" sz="2000" b="1" i="1" u="sng" dirty="0"/>
              <a:t>Avogadro's number  </a:t>
            </a:r>
            <a:r>
              <a:rPr lang="en-US" sz="2000" b="1" dirty="0"/>
              <a:t>:</a:t>
            </a:r>
            <a:r>
              <a:rPr lang="en-US" sz="1300" dirty="0"/>
              <a:t/>
            </a:r>
            <a:br>
              <a:rPr lang="en-US" sz="1300" dirty="0"/>
            </a:br>
            <a:r>
              <a:rPr lang="en-US" sz="1600" dirty="0"/>
              <a:t>It is  indicating the number of atoms or molecules in a mole of any substance , and its value is equal to 6.023 ×10</a:t>
            </a:r>
            <a:r>
              <a:rPr lang="en-US" sz="1600" baseline="30000" dirty="0"/>
              <a:t>23</a:t>
            </a:r>
            <a:r>
              <a:rPr lang="en-US" sz="1600" dirty="0"/>
              <a:t> mol</a:t>
            </a:r>
            <a:r>
              <a:rPr lang="en-US" sz="1600" baseline="30000" dirty="0"/>
              <a:t>−1</a:t>
            </a:r>
            <a:r>
              <a:rPr lang="en-US" sz="1600" dirty="0"/>
              <a:t> .</a:t>
            </a:r>
            <a:br>
              <a:rPr lang="en-US" sz="1600" dirty="0"/>
            </a:br>
            <a:r>
              <a:rPr lang="en-US" sz="1600" dirty="0" smtClean="0"/>
              <a:t>          </a:t>
            </a:r>
            <a:r>
              <a:rPr lang="en-US" sz="1600" dirty="0" smtClean="0"/>
              <a:t>                                                                           </a:t>
            </a:r>
            <a:r>
              <a:rPr lang="en-US" sz="1800" b="1" dirty="0" smtClean="0"/>
              <a:t>N</a:t>
            </a:r>
            <a:r>
              <a:rPr lang="en-US" sz="1800" b="1" baseline="-25000" dirty="0" smtClean="0"/>
              <a:t>A</a:t>
            </a:r>
            <a:r>
              <a:rPr lang="en-US" sz="1800" b="1" dirty="0"/>
              <a:t>= n / m </a:t>
            </a:r>
            <a:r>
              <a:rPr lang="en-US" sz="1800" b="1" dirty="0" smtClean="0"/>
              <a:t>                     </a:t>
            </a:r>
            <a:r>
              <a:rPr lang="en-US" sz="1800" b="1" dirty="0"/>
              <a:t/>
            </a:r>
            <a:br>
              <a:rPr lang="en-US" sz="1800" b="1" dirty="0"/>
            </a:br>
            <a:r>
              <a:rPr lang="en-US" sz="1600" dirty="0"/>
              <a:t>Where </a:t>
            </a:r>
            <a:br>
              <a:rPr lang="en-US" sz="1600" dirty="0"/>
            </a:br>
            <a:r>
              <a:rPr lang="en-US" sz="1600" dirty="0"/>
              <a:t>N</a:t>
            </a:r>
            <a:r>
              <a:rPr lang="en-US" sz="1600" baseline="-25000" dirty="0"/>
              <a:t>A</a:t>
            </a:r>
            <a:r>
              <a:rPr lang="en-US" sz="1600" dirty="0"/>
              <a:t>= Avogadro's number </a:t>
            </a:r>
            <a:br>
              <a:rPr lang="en-US" sz="1600" dirty="0"/>
            </a:br>
            <a:r>
              <a:rPr lang="en-US" sz="1600" dirty="0"/>
              <a:t>n= No. of molecular</a:t>
            </a:r>
            <a:br>
              <a:rPr lang="en-US" sz="1600" dirty="0"/>
            </a:br>
            <a:r>
              <a:rPr lang="en-US" sz="1600" dirty="0"/>
              <a:t>m= No. of moles </a:t>
            </a:r>
            <a:br>
              <a:rPr lang="en-US" sz="1600" dirty="0"/>
            </a:br>
            <a:endParaRPr lang="ar-SA" sz="1600" dirty="0"/>
          </a:p>
        </p:txBody>
      </p:sp>
    </p:spTree>
    <p:extLst>
      <p:ext uri="{BB962C8B-B14F-4D97-AF65-F5344CB8AC3E}">
        <p14:creationId xmlns:p14="http://schemas.microsoft.com/office/powerpoint/2010/main" val="1999227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229600" cy="1944216"/>
          </a:xfrm>
        </p:spPr>
        <p:txBody>
          <a:bodyPr>
            <a:normAutofit fontScale="90000"/>
          </a:bodyPr>
          <a:lstStyle/>
          <a:p>
            <a:pPr algn="l"/>
            <a:r>
              <a:rPr lang="ar-SA" sz="2700" b="1" i="1" u="sng" dirty="0" smtClean="0"/>
              <a:t/>
            </a:r>
            <a:br>
              <a:rPr lang="ar-SA" sz="2700" b="1" i="1" u="sng" dirty="0" smtClean="0"/>
            </a:br>
            <a:r>
              <a:rPr lang="en-US" sz="3600" b="1" i="1" u="sng" dirty="0" smtClean="0"/>
              <a:t>Models </a:t>
            </a:r>
            <a:r>
              <a:rPr lang="en-US" sz="3600" b="1" i="1" u="sng" dirty="0"/>
              <a:t>of </a:t>
            </a:r>
            <a:r>
              <a:rPr lang="en-US" sz="3600" b="1" i="1" u="sng" dirty="0" smtClean="0"/>
              <a:t>atoms</a:t>
            </a:r>
            <a:r>
              <a:rPr lang="en-US" sz="2700" b="1" i="1" u="sng" dirty="0" smtClean="0"/>
              <a:t/>
            </a:r>
            <a:br>
              <a:rPr lang="en-US" sz="2700" b="1" i="1" u="sng" dirty="0" smtClean="0"/>
            </a:br>
            <a:r>
              <a:rPr lang="en-US" sz="2700" b="1" i="1" u="sng" dirty="0"/>
              <a:t>1-Thomson's Model</a:t>
            </a:r>
            <a:r>
              <a:rPr lang="en-US" dirty="0"/>
              <a:t/>
            </a:r>
            <a:br>
              <a:rPr lang="en-US" dirty="0"/>
            </a:br>
            <a:endParaRPr lang="ar-SA" dirty="0"/>
          </a:p>
        </p:txBody>
      </p:sp>
      <p:grpSp>
        <p:nvGrpSpPr>
          <p:cNvPr id="4" name="Group 3"/>
          <p:cNvGrpSpPr/>
          <p:nvPr/>
        </p:nvGrpSpPr>
        <p:grpSpPr>
          <a:xfrm>
            <a:off x="1270386" y="2276872"/>
            <a:ext cx="6553200" cy="2981325"/>
            <a:chOff x="0" y="0"/>
            <a:chExt cx="6553200" cy="2981325"/>
          </a:xfrm>
        </p:grpSpPr>
        <p:pic>
          <p:nvPicPr>
            <p:cNvPr id="5" name="Picture 4" descr="http://reich-chemistry.wikispaces.com/file/view/image.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05225" y="304800"/>
              <a:ext cx="2847975" cy="1952625"/>
            </a:xfrm>
            <a:prstGeom prst="rect">
              <a:avLst/>
            </a:prstGeom>
            <a:noFill/>
            <a:ln>
              <a:noFill/>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781425" cy="2981325"/>
            </a:xfrm>
            <a:prstGeom prst="rect">
              <a:avLst/>
            </a:prstGeom>
            <a:noFill/>
            <a:ln>
              <a:noFill/>
            </a:ln>
          </p:spPr>
        </p:pic>
      </p:grpSp>
      <p:sp>
        <p:nvSpPr>
          <p:cNvPr id="7" name="Rectangle 6"/>
          <p:cNvSpPr/>
          <p:nvPr/>
        </p:nvSpPr>
        <p:spPr>
          <a:xfrm>
            <a:off x="819696" y="5445224"/>
            <a:ext cx="7704856" cy="646331"/>
          </a:xfrm>
          <a:prstGeom prst="rect">
            <a:avLst/>
          </a:prstGeom>
        </p:spPr>
        <p:txBody>
          <a:bodyPr wrap="square">
            <a:spAutoFit/>
          </a:bodyPr>
          <a:lstStyle/>
          <a:p>
            <a:pPr algn="l" rtl="0"/>
            <a:r>
              <a:rPr lang="en-US" dirty="0"/>
              <a:t>And he calculated the charge of electrons (1.6*10 </a:t>
            </a:r>
            <a:r>
              <a:rPr lang="en-US" baseline="30000" dirty="0"/>
              <a:t>-19</a:t>
            </a:r>
            <a:r>
              <a:rPr lang="en-US" dirty="0"/>
              <a:t>) coulomb  and it's mass =(9.1 *10</a:t>
            </a:r>
            <a:r>
              <a:rPr lang="en-US" baseline="30000" dirty="0"/>
              <a:t>-31</a:t>
            </a:r>
            <a:r>
              <a:rPr lang="en-US" dirty="0"/>
              <a:t> kg).</a:t>
            </a:r>
          </a:p>
        </p:txBody>
      </p:sp>
    </p:spTree>
    <p:extLst>
      <p:ext uri="{BB962C8B-B14F-4D97-AF65-F5344CB8AC3E}">
        <p14:creationId xmlns:p14="http://schemas.microsoft.com/office/powerpoint/2010/main" val="1863938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i="1" u="sng" dirty="0"/>
              <a:t>2-Rutherford's Model</a:t>
            </a:r>
            <a:r>
              <a:rPr lang="en-US" dirty="0"/>
              <a:t/>
            </a:r>
            <a:br>
              <a:rPr lang="en-US" dirty="0"/>
            </a:br>
            <a:endParaRPr lang="ar-SA" dirty="0"/>
          </a:p>
        </p:txBody>
      </p:sp>
      <p:grpSp>
        <p:nvGrpSpPr>
          <p:cNvPr id="4" name="Group 3"/>
          <p:cNvGrpSpPr/>
          <p:nvPr/>
        </p:nvGrpSpPr>
        <p:grpSpPr>
          <a:xfrm>
            <a:off x="539552" y="980728"/>
            <a:ext cx="8424936" cy="2520280"/>
            <a:chOff x="0" y="0"/>
            <a:chExt cx="6819900" cy="2381250"/>
          </a:xfrm>
        </p:grpSpPr>
        <p:pic>
          <p:nvPicPr>
            <p:cNvPr id="5" name="Picture 4" descr="http://www.iun.edu/%7Ecpanhd/C101webnotes/modern-atomic-theory/images/gold-foil.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09975" y="276225"/>
              <a:ext cx="3209925" cy="1676400"/>
            </a:xfrm>
            <a:prstGeom prst="rect">
              <a:avLst/>
            </a:prstGeom>
            <a:noFill/>
            <a:ln>
              <a:noFill/>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609975" cy="2381250"/>
            </a:xfrm>
            <a:prstGeom prst="rect">
              <a:avLst/>
            </a:prstGeom>
            <a:noFill/>
            <a:ln>
              <a:noFill/>
            </a:ln>
          </p:spPr>
        </p:pic>
      </p:grpSp>
      <p:pic>
        <p:nvPicPr>
          <p:cNvPr id="7" name="Content Placeholder 6"/>
          <p:cNvPicPr>
            <a:picLocks noGrp="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993621" y="3284984"/>
            <a:ext cx="4150379" cy="2952328"/>
          </a:xfrm>
          <a:prstGeom prst="rect">
            <a:avLst/>
          </a:prstGeom>
          <a:noFill/>
          <a:ln>
            <a:noFill/>
          </a:ln>
        </p:spPr>
      </p:pic>
      <p:sp>
        <p:nvSpPr>
          <p:cNvPr id="8" name="Rectangle 7"/>
          <p:cNvSpPr/>
          <p:nvPr/>
        </p:nvSpPr>
        <p:spPr>
          <a:xfrm>
            <a:off x="522355" y="3475045"/>
            <a:ext cx="4454069" cy="2585323"/>
          </a:xfrm>
          <a:prstGeom prst="rect">
            <a:avLst/>
          </a:prstGeom>
        </p:spPr>
        <p:txBody>
          <a:bodyPr wrap="square">
            <a:spAutoFit/>
          </a:bodyPr>
          <a:lstStyle/>
          <a:p>
            <a:pPr algn="l" rtl="0"/>
            <a:r>
              <a:rPr lang="en-US" b="1" i="1" u="sng" dirty="0" smtClean="0"/>
              <a:t>The </a:t>
            </a:r>
            <a:r>
              <a:rPr lang="en-US" b="1" i="1" u="sng" dirty="0"/>
              <a:t>strengths and weaknesses of </a:t>
            </a:r>
            <a:r>
              <a:rPr lang="en-US" sz="1600" b="1" i="1" u="sng" dirty="0"/>
              <a:t>Rutherford's atomic model:</a:t>
            </a:r>
            <a:endParaRPr lang="en-US" sz="1600" b="1" dirty="0"/>
          </a:p>
          <a:p>
            <a:pPr algn="l" rtl="0"/>
            <a:r>
              <a:rPr lang="en-US" sz="1600" b="1" u="sng" dirty="0"/>
              <a:t>strengths:</a:t>
            </a:r>
            <a:r>
              <a:rPr lang="en-US" sz="1600" dirty="0"/>
              <a:t> -electrons move fast through the atom. -electrons are trapped within the atom by a positively charged nucleus -electrons are negatively charged. </a:t>
            </a:r>
          </a:p>
          <a:p>
            <a:pPr algn="l" rtl="0"/>
            <a:r>
              <a:rPr lang="en-US" sz="1600" b="1" u="sng" dirty="0"/>
              <a:t>weaknesses</a:t>
            </a:r>
            <a:r>
              <a:rPr lang="en-US" sz="1600" dirty="0"/>
              <a:t>: -failed to discover the nucleus contains positively charged particles called protons -failed to discover the nucleus also contains neutrons (a sub atomic neutral part</a:t>
            </a:r>
            <a:r>
              <a:rPr lang="en-US" sz="1600" dirty="0" smtClean="0"/>
              <a:t>).</a:t>
            </a:r>
            <a:endParaRPr lang="en-US" sz="1600" dirty="0"/>
          </a:p>
        </p:txBody>
      </p:sp>
    </p:spTree>
    <p:extLst>
      <p:ext uri="{BB962C8B-B14F-4D97-AF65-F5344CB8AC3E}">
        <p14:creationId xmlns:p14="http://schemas.microsoft.com/office/powerpoint/2010/main" val="289515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20680"/>
          </a:xfrm>
        </p:spPr>
        <p:txBody>
          <a:bodyPr>
            <a:normAutofit fontScale="70000" lnSpcReduction="20000"/>
          </a:bodyPr>
          <a:lstStyle/>
          <a:p>
            <a:pPr marL="0" indent="0" algn="l">
              <a:buNone/>
            </a:pPr>
            <a:r>
              <a:rPr lang="en-US" sz="3600" b="1" i="1" u="sng" dirty="0">
                <a:cs typeface="+mj-cs"/>
              </a:rPr>
              <a:t>3-Bohr's Model:</a:t>
            </a:r>
            <a:endParaRPr lang="en-US" sz="3600" dirty="0">
              <a:cs typeface="+mj-cs"/>
            </a:endParaRPr>
          </a:p>
          <a:p>
            <a:pPr algn="l" rtl="0"/>
            <a:r>
              <a:rPr lang="en-US" dirty="0">
                <a:cs typeface="+mj-cs"/>
              </a:rPr>
              <a:t>The planetary model of Rutherford did not solve the problem completely, since  electrons moving around the nucleus  in an orbit were expected to  lose energy, and thus eventually would spiral into the nucleus. </a:t>
            </a:r>
          </a:p>
          <a:p>
            <a:pPr algn="l" rtl="0"/>
            <a:r>
              <a:rPr lang="en-US" dirty="0">
                <a:cs typeface="+mj-cs"/>
              </a:rPr>
              <a:t>Bohr observed that when hydrogen is heated,  only a few precise wavelengths of light are emitted. The spectrum  produced when this light is passed through a prism is call the LINE or  EMISSION SEPECTRUM. </a:t>
            </a:r>
          </a:p>
          <a:p>
            <a:pPr algn="l" rtl="0"/>
            <a:r>
              <a:rPr lang="en-US" dirty="0">
                <a:cs typeface="+mj-cs"/>
              </a:rPr>
              <a:t>When a Hydrogen atom is  excited, the electron gains  (absorbs) a certain quantity of energy and jumps from a lower a allowed energy level to a higher  allowed energy level. The quantity of energy required for this  promotion equals the difference in energy between the 2 energy levels. </a:t>
            </a:r>
          </a:p>
          <a:p>
            <a:pPr algn="l" rtl="0"/>
            <a:r>
              <a:rPr lang="en-US" dirty="0">
                <a:cs typeface="+mj-cs"/>
              </a:rPr>
              <a:t>When an electron drops back  to a lower energy level l, the previously  gained energy is given off in the form of radiation of a definite  frequency. The frequency of the radiation depends on the amount of  energy emitted (and can be calculated using the equation E = </a:t>
            </a:r>
            <a:r>
              <a:rPr lang="en-US" dirty="0" err="1">
                <a:cs typeface="+mj-cs"/>
              </a:rPr>
              <a:t>hv</a:t>
            </a:r>
            <a:r>
              <a:rPr lang="en-US" dirty="0">
                <a:cs typeface="+mj-cs"/>
              </a:rPr>
              <a:t>). </a:t>
            </a:r>
          </a:p>
        </p:txBody>
      </p:sp>
    </p:spTree>
    <p:extLst>
      <p:ext uri="{BB962C8B-B14F-4D97-AF65-F5344CB8AC3E}">
        <p14:creationId xmlns:p14="http://schemas.microsoft.com/office/powerpoint/2010/main" val="3433606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 y="260648"/>
            <a:ext cx="8229600" cy="1143000"/>
          </a:xfrm>
        </p:spPr>
        <p:txBody>
          <a:bodyPr>
            <a:normAutofit fontScale="90000"/>
          </a:bodyPr>
          <a:lstStyle/>
          <a:p>
            <a:pPr algn="l"/>
            <a:r>
              <a:rPr lang="en-US" b="1" i="1" u="sng" dirty="0"/>
              <a:t>Bohr's postulates</a:t>
            </a:r>
            <a:r>
              <a:rPr lang="en-US" dirty="0"/>
              <a:t/>
            </a:r>
            <a:br>
              <a:rPr lang="en-US" dirty="0"/>
            </a:br>
            <a:endParaRPr lang="ar-SA" dirty="0"/>
          </a:p>
        </p:txBody>
      </p:sp>
      <p:sp>
        <p:nvSpPr>
          <p:cNvPr id="3" name="Content Placeholder 2"/>
          <p:cNvSpPr>
            <a:spLocks noGrp="1"/>
          </p:cNvSpPr>
          <p:nvPr>
            <p:ph idx="1"/>
          </p:nvPr>
        </p:nvSpPr>
        <p:spPr>
          <a:xfrm>
            <a:off x="251520" y="1052736"/>
            <a:ext cx="8517632" cy="5544616"/>
          </a:xfrm>
        </p:spPr>
        <p:txBody>
          <a:bodyPr>
            <a:normAutofit/>
          </a:bodyPr>
          <a:lstStyle/>
          <a:p>
            <a:pPr lvl="0" algn="l" rtl="0"/>
            <a:r>
              <a:rPr lang="en-US" sz="1800" dirty="0">
                <a:cs typeface="+mj-cs"/>
              </a:rPr>
              <a:t>Electrons revolve around the nucleus in circular path, which are known as "</a:t>
            </a:r>
            <a:r>
              <a:rPr lang="en-US" sz="1800" b="1" dirty="0">
                <a:cs typeface="+mj-cs"/>
              </a:rPr>
              <a:t>ORBITS</a:t>
            </a:r>
            <a:r>
              <a:rPr lang="en-US" sz="1800" dirty="0">
                <a:cs typeface="+mj-cs"/>
              </a:rPr>
              <a:t>" or "</a:t>
            </a:r>
            <a:r>
              <a:rPr lang="en-US" sz="1800" b="1" dirty="0">
                <a:cs typeface="+mj-cs"/>
              </a:rPr>
              <a:t>ENERGY LEVEL</a:t>
            </a:r>
            <a:r>
              <a:rPr lang="en-US" sz="1800" i="1" dirty="0">
                <a:cs typeface="+mj-cs"/>
              </a:rPr>
              <a:t>, this motion of an electron to be under the influence of the Coulomb attraction between the electron and the nucleus, obeying the laws of classical mechanics. </a:t>
            </a:r>
            <a:endParaRPr lang="en-US" sz="1800" dirty="0">
              <a:cs typeface="+mj-cs"/>
            </a:endParaRPr>
          </a:p>
          <a:p>
            <a:pPr lvl="0" algn="l" rtl="0"/>
            <a:r>
              <a:rPr lang="en-US" sz="1800" dirty="0">
                <a:cs typeface="+mj-cs"/>
              </a:rPr>
              <a:t>the Energy of an electron in one of its allowed orbits is fixed. As long as an electron remains in one of its allowed orbit, it cannot absorb or radiate energy </a:t>
            </a:r>
            <a:r>
              <a:rPr lang="en-US" sz="1800" dirty="0" smtClean="0">
                <a:cs typeface="+mj-cs"/>
              </a:rPr>
              <a:t>.</a:t>
            </a:r>
          </a:p>
          <a:p>
            <a:pPr lvl="0" algn="l" rtl="0"/>
            <a:r>
              <a:rPr lang="en-US" sz="1800" b="1" dirty="0"/>
              <a:t>.</a:t>
            </a:r>
            <a:r>
              <a:rPr lang="en-US" sz="1800" dirty="0"/>
              <a:t> Energy released or absorbed by an electron is equal to the difference of energy of two energy levels</a:t>
            </a:r>
            <a:r>
              <a:rPr lang="en-US" sz="1800" dirty="0" smtClean="0"/>
              <a:t>.</a:t>
            </a:r>
          </a:p>
          <a:p>
            <a:pPr marL="0" lvl="0" indent="0" algn="ctr" rtl="0">
              <a:buNone/>
            </a:pPr>
            <a:r>
              <a:rPr lang="en-US" sz="1800" b="1" dirty="0" smtClean="0"/>
              <a:t>∆ </a:t>
            </a:r>
            <a:r>
              <a:rPr lang="en-US" sz="1800" b="1" dirty="0"/>
              <a:t>E = E</a:t>
            </a:r>
            <a:r>
              <a:rPr lang="en-US" sz="1800" b="1" baseline="-25000" dirty="0"/>
              <a:t>2</a:t>
            </a:r>
            <a:r>
              <a:rPr lang="en-US" sz="1800" b="1" dirty="0"/>
              <a:t> - </a:t>
            </a:r>
            <a:r>
              <a:rPr lang="en-US" sz="1800" b="1" dirty="0" smtClean="0"/>
              <a:t>E</a:t>
            </a:r>
            <a:r>
              <a:rPr lang="en-US" sz="1800" b="1" baseline="-25000" dirty="0" smtClean="0"/>
              <a:t>1</a:t>
            </a:r>
          </a:p>
          <a:p>
            <a:pPr algn="l" rtl="0"/>
            <a:r>
              <a:rPr lang="en-US" sz="1800" dirty="0"/>
              <a:t>The angular momentum of an electron is given by</a:t>
            </a:r>
            <a:r>
              <a:rPr lang="en-US" sz="1800" dirty="0" smtClean="0"/>
              <a:t>:</a:t>
            </a:r>
          </a:p>
          <a:p>
            <a:pPr algn="l" rtl="0"/>
            <a:endParaRPr lang="en-US" sz="1800" dirty="0">
              <a:cs typeface="+mj-cs"/>
            </a:endParaRPr>
          </a:p>
          <a:p>
            <a:pPr marL="0" indent="0">
              <a:buNone/>
            </a:pPr>
            <a:endParaRPr lang="ar-SA" dirty="0"/>
          </a:p>
        </p:txBody>
      </p:sp>
      <p:pic>
        <p:nvPicPr>
          <p:cNvPr id="5" name="Picture 4" descr="eqnarray59"/>
          <p:cNvPicPr/>
          <p:nvPr/>
        </p:nvPicPr>
        <p:blipFill>
          <a:blip r:embed="rId3">
            <a:extLst>
              <a:ext uri="{28A0092B-C50C-407E-A947-70E740481C1C}">
                <a14:useLocalDpi xmlns:a14="http://schemas.microsoft.com/office/drawing/2010/main" val="0"/>
              </a:ext>
            </a:extLst>
          </a:blip>
          <a:srcRect/>
          <a:stretch>
            <a:fillRect/>
          </a:stretch>
        </p:blipFill>
        <p:spPr bwMode="auto">
          <a:xfrm>
            <a:off x="1403648" y="4293096"/>
            <a:ext cx="6552728" cy="697607"/>
          </a:xfrm>
          <a:prstGeom prst="rect">
            <a:avLst/>
          </a:prstGeom>
          <a:noFill/>
          <a:ln>
            <a:noFill/>
          </a:ln>
        </p:spPr>
      </p:pic>
      <p:sp>
        <p:nvSpPr>
          <p:cNvPr id="6" name="Rectangle 5"/>
          <p:cNvSpPr/>
          <p:nvPr/>
        </p:nvSpPr>
        <p:spPr>
          <a:xfrm>
            <a:off x="449542" y="5009838"/>
            <a:ext cx="8460940" cy="1477328"/>
          </a:xfrm>
          <a:prstGeom prst="rect">
            <a:avLst/>
          </a:prstGeom>
        </p:spPr>
        <p:txBody>
          <a:bodyPr wrap="square">
            <a:spAutoFit/>
          </a:bodyPr>
          <a:lstStyle/>
          <a:p>
            <a:pPr marL="285750" indent="-285750" algn="l" rtl="0">
              <a:buFont typeface="Arial" pitchFamily="34" charset="0"/>
              <a:buChar char="•"/>
            </a:pPr>
            <a:r>
              <a:rPr lang="en-US" i="1" dirty="0"/>
              <a:t>Instead of the infinity of orbits which would be possible in classical mechanics, it is only possible for an electron to move in an orbit for which its orbital angular momentum L is and integral multiple of .</a:t>
            </a:r>
            <a:endParaRPr lang="en-US" dirty="0"/>
          </a:p>
          <a:p>
            <a:pPr marL="285750" indent="-285750" algn="l" rtl="0">
              <a:buFont typeface="Arial" pitchFamily="34" charset="0"/>
              <a:buChar char="•"/>
            </a:pPr>
            <a:r>
              <a:rPr lang="en-US" i="1" dirty="0"/>
              <a:t>Despite the fact that it is constantly accelerating, an electron moving in such an allowed orbit does not radiate electromagnetic energy. Thus, its total energy E.</a:t>
            </a:r>
            <a:endParaRPr lang="en-US" dirty="0"/>
          </a:p>
        </p:txBody>
      </p:sp>
    </p:spTree>
    <p:extLst>
      <p:ext uri="{BB962C8B-B14F-4D97-AF65-F5344CB8AC3E}">
        <p14:creationId xmlns:p14="http://schemas.microsoft.com/office/powerpoint/2010/main" val="2670584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00808"/>
            <a:ext cx="8229600" cy="4525963"/>
          </a:xfrm>
        </p:spPr>
        <p:txBody>
          <a:bodyPr>
            <a:normAutofit/>
          </a:bodyPr>
          <a:lstStyle/>
          <a:p>
            <a:pPr lvl="0" algn="l" rtl="0"/>
            <a:r>
              <a:rPr lang="en-US" sz="2000" dirty="0" smtClean="0">
                <a:cs typeface="+mj-cs"/>
              </a:rPr>
              <a:t>electron </a:t>
            </a:r>
            <a:r>
              <a:rPr lang="en-US" sz="2000" dirty="0">
                <a:cs typeface="+mj-cs"/>
              </a:rPr>
              <a:t>couldn’t circle around nucleus like a planet!  Because they would lose energy (by emitting electromagnetic radiation) &amp; spiral into nucleus.</a:t>
            </a:r>
          </a:p>
          <a:p>
            <a:pPr lvl="0" algn="l" rtl="0"/>
            <a:r>
              <a:rPr lang="en-US" sz="2000" dirty="0">
                <a:cs typeface="+mj-cs"/>
              </a:rPr>
              <a:t> The Bohr Model can only explain the line  spectrum of hydrogen (an atom with only one  electron) adequately</a:t>
            </a:r>
          </a:p>
          <a:p>
            <a:pPr lvl="0" algn="l" rtl="0"/>
            <a:r>
              <a:rPr lang="en-US" sz="2000" dirty="0">
                <a:cs typeface="+mj-cs"/>
              </a:rPr>
              <a:t>  Scientists eventually concluded that Bohr’s  model did not fully describe the  fine structure of  an atom</a:t>
            </a:r>
          </a:p>
          <a:p>
            <a:pPr lvl="0" algn="l" rtl="0"/>
            <a:r>
              <a:rPr lang="en-US" sz="2000" dirty="0">
                <a:cs typeface="+mj-cs"/>
              </a:rPr>
              <a:t>It can't explain molecular bonds</a:t>
            </a:r>
            <a:r>
              <a:rPr lang="en-US" sz="2000" dirty="0" smtClean="0">
                <a:cs typeface="+mj-cs"/>
              </a:rPr>
              <a:t>.</a:t>
            </a:r>
          </a:p>
          <a:p>
            <a:pPr algn="l" rtl="0"/>
            <a:r>
              <a:rPr lang="en-US" sz="2000" i="1" dirty="0">
                <a:cs typeface="+mj-cs"/>
              </a:rPr>
              <a:t>Instead of the infinity of orbits which would be possible in classical mechanics, it is only possible for an electron to move in an orbit for which its orbital angular momentum L is and integral multiple of .</a:t>
            </a:r>
            <a:endParaRPr lang="en-US" sz="2000" dirty="0">
              <a:cs typeface="+mj-cs"/>
            </a:endParaRPr>
          </a:p>
          <a:p>
            <a:pPr algn="l" rtl="0"/>
            <a:r>
              <a:rPr lang="en-US" sz="2000" i="1" dirty="0">
                <a:cs typeface="+mj-cs"/>
              </a:rPr>
              <a:t>Despite the fact that it is constantly accelerating, an electron moving in such an allowed orbit does not radiate electromagnetic energy. Thus, its total energy E.</a:t>
            </a:r>
            <a:endParaRPr lang="en-US" sz="2000" dirty="0">
              <a:cs typeface="+mj-cs"/>
            </a:endParaRPr>
          </a:p>
          <a:p>
            <a:pPr lvl="0" algn="l" rtl="0"/>
            <a:endParaRPr lang="en-US" sz="2000" dirty="0">
              <a:cs typeface="+mj-cs"/>
            </a:endParaRPr>
          </a:p>
          <a:p>
            <a:pPr marL="0" indent="0">
              <a:buNone/>
            </a:pPr>
            <a:endParaRPr lang="ar-SA" sz="2000" dirty="0">
              <a:cs typeface="+mj-cs"/>
            </a:endParaRPr>
          </a:p>
        </p:txBody>
      </p:sp>
      <p:sp>
        <p:nvSpPr>
          <p:cNvPr id="4" name="Title 1"/>
          <p:cNvSpPr>
            <a:spLocks noGrp="1"/>
          </p:cNvSpPr>
          <p:nvPr>
            <p:ph type="title"/>
          </p:nvPr>
        </p:nvSpPr>
        <p:spPr>
          <a:xfrm>
            <a:off x="467544" y="620688"/>
            <a:ext cx="8229600" cy="792088"/>
          </a:xfrm>
        </p:spPr>
        <p:txBody>
          <a:bodyPr>
            <a:normAutofit fontScale="90000"/>
          </a:bodyPr>
          <a:lstStyle/>
          <a:p>
            <a:pPr algn="l"/>
            <a:r>
              <a:rPr lang="en-US" b="1" dirty="0" smtClean="0"/>
              <a:t/>
            </a:r>
            <a:br>
              <a:rPr lang="en-US" b="1" dirty="0" smtClean="0"/>
            </a:br>
            <a:r>
              <a:rPr lang="en-US" b="1" dirty="0"/>
              <a:t/>
            </a:r>
            <a:br>
              <a:rPr lang="en-US" b="1" dirty="0"/>
            </a:br>
            <a:r>
              <a:rPr lang="en-US" b="1" dirty="0" smtClean="0"/>
              <a:t>Limitations of Bohr Model</a:t>
            </a:r>
            <a:r>
              <a:rPr lang="en-US" dirty="0" smtClean="0"/>
              <a:t/>
            </a:r>
            <a:br>
              <a:rPr lang="en-US" dirty="0" smtClean="0"/>
            </a:br>
            <a:r>
              <a:rPr lang="en-US" dirty="0"/>
              <a:t/>
            </a:r>
            <a:br>
              <a:rPr lang="en-US" dirty="0"/>
            </a:br>
            <a:endParaRPr lang="ar-SA" dirty="0"/>
          </a:p>
        </p:txBody>
      </p:sp>
    </p:spTree>
    <p:extLst>
      <p:ext uri="{BB962C8B-B14F-4D97-AF65-F5344CB8AC3E}">
        <p14:creationId xmlns:p14="http://schemas.microsoft.com/office/powerpoint/2010/main" val="147971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229600" cy="1296144"/>
          </a:xfrm>
        </p:spPr>
        <p:txBody>
          <a:bodyPr>
            <a:normAutofit fontScale="90000"/>
          </a:bodyPr>
          <a:lstStyle/>
          <a:p>
            <a:r>
              <a:rPr lang="en-US" b="1" dirty="0" smtClean="0"/>
              <a:t>Rydberg formula for any hydrogen-like element</a:t>
            </a:r>
            <a:br>
              <a:rPr lang="en-US" b="1" dirty="0" smtClean="0"/>
            </a:br>
            <a:endParaRPr lang="ar-SA" dirty="0"/>
          </a:p>
        </p:txBody>
      </p:sp>
      <p:pic>
        <p:nvPicPr>
          <p:cNvPr id="5" name="Content Placeholder 4" descr="\frac{1}{\lambda_{\mathrm{vac}}} = RZ^2 \left(\frac{1}{n_1^2}-\frac{1}{n_2^2}\righ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7824" y="1556792"/>
            <a:ext cx="3744416" cy="936104"/>
          </a:xfrm>
          <a:prstGeom prst="rect">
            <a:avLst/>
          </a:prstGeom>
          <a:noFill/>
          <a:ln>
            <a:noFill/>
          </a:ln>
        </p:spPr>
      </p:pic>
      <p:pic>
        <p:nvPicPr>
          <p:cNvPr id="21" name="Picture 20" descr="\lambda_{\mathrm{vac}}\!"/>
          <p:cNvPicPr/>
          <p:nvPr/>
        </p:nvPicPr>
        <p:blipFill>
          <a:blip r:embed="rId3">
            <a:extLst>
              <a:ext uri="{28A0092B-C50C-407E-A947-70E740481C1C}">
                <a14:useLocalDpi xmlns:a14="http://schemas.microsoft.com/office/drawing/2010/main" val="0"/>
              </a:ext>
            </a:extLst>
          </a:blip>
          <a:srcRect/>
          <a:stretch>
            <a:fillRect/>
          </a:stretch>
        </p:blipFill>
        <p:spPr bwMode="auto">
          <a:xfrm>
            <a:off x="460684" y="2899973"/>
            <a:ext cx="668170" cy="504056"/>
          </a:xfrm>
          <a:prstGeom prst="rect">
            <a:avLst/>
          </a:prstGeom>
          <a:noFill/>
          <a:ln>
            <a:noFill/>
          </a:ln>
        </p:spPr>
      </p:pic>
      <p:sp>
        <p:nvSpPr>
          <p:cNvPr id="15" name="Rectangle 14"/>
          <p:cNvSpPr/>
          <p:nvPr/>
        </p:nvSpPr>
        <p:spPr>
          <a:xfrm>
            <a:off x="1259632" y="3034697"/>
            <a:ext cx="4716524" cy="369332"/>
          </a:xfrm>
          <a:prstGeom prst="rect">
            <a:avLst/>
          </a:prstGeom>
        </p:spPr>
        <p:txBody>
          <a:bodyPr wrap="square">
            <a:spAutoFit/>
          </a:bodyPr>
          <a:lstStyle/>
          <a:p>
            <a:pPr algn="l"/>
            <a:r>
              <a:rPr lang="en-US" dirty="0"/>
              <a:t>is the </a:t>
            </a:r>
            <a:r>
              <a:rPr lang="en-US" u="sng" dirty="0">
                <a:hlinkClick r:id="rId4" tooltip="Wavelength"/>
              </a:rPr>
              <a:t>wavelength</a:t>
            </a:r>
            <a:r>
              <a:rPr lang="en-US" dirty="0"/>
              <a:t> of the light emitted in </a:t>
            </a:r>
            <a:r>
              <a:rPr lang="en-US" u="sng" dirty="0">
                <a:hlinkClick r:id="rId5" tooltip="Vacuum"/>
              </a:rPr>
              <a:t>vacuum</a:t>
            </a:r>
            <a:endParaRPr lang="ar-SA" dirty="0"/>
          </a:p>
        </p:txBody>
      </p:sp>
      <p:pic>
        <p:nvPicPr>
          <p:cNvPr id="24" name="Picture 23" descr="R\!"/>
          <p:cNvPicPr/>
          <p:nvPr/>
        </p:nvPicPr>
        <p:blipFill>
          <a:blip r:embed="rId6">
            <a:extLst>
              <a:ext uri="{28A0092B-C50C-407E-A947-70E740481C1C}">
                <a14:useLocalDpi xmlns:a14="http://schemas.microsoft.com/office/drawing/2010/main" val="0"/>
              </a:ext>
            </a:extLst>
          </a:blip>
          <a:srcRect/>
          <a:stretch>
            <a:fillRect/>
          </a:stretch>
        </p:blipFill>
        <p:spPr bwMode="auto">
          <a:xfrm>
            <a:off x="404201" y="3683153"/>
            <a:ext cx="456720" cy="401568"/>
          </a:xfrm>
          <a:prstGeom prst="rect">
            <a:avLst/>
          </a:prstGeom>
          <a:noFill/>
          <a:ln>
            <a:noFill/>
          </a:ln>
        </p:spPr>
      </p:pic>
      <p:sp>
        <p:nvSpPr>
          <p:cNvPr id="16" name="Rectangle 15"/>
          <p:cNvSpPr/>
          <p:nvPr/>
        </p:nvSpPr>
        <p:spPr>
          <a:xfrm>
            <a:off x="1475656" y="3715389"/>
            <a:ext cx="3924151" cy="369332"/>
          </a:xfrm>
          <a:prstGeom prst="rect">
            <a:avLst/>
          </a:prstGeom>
        </p:spPr>
        <p:txBody>
          <a:bodyPr wrap="none">
            <a:spAutoFit/>
          </a:bodyPr>
          <a:lstStyle/>
          <a:p>
            <a:pPr algn="l"/>
            <a:r>
              <a:rPr lang="en-US" dirty="0"/>
              <a:t>is the </a:t>
            </a:r>
            <a:r>
              <a:rPr lang="en-US" u="sng" dirty="0">
                <a:hlinkClick r:id="rId7" tooltip="Rydberg constant"/>
              </a:rPr>
              <a:t>Rydberg constant</a:t>
            </a:r>
            <a:r>
              <a:rPr lang="en-US" dirty="0"/>
              <a:t> for this element</a:t>
            </a:r>
            <a:endParaRPr lang="ar-SA" dirty="0"/>
          </a:p>
        </p:txBody>
      </p:sp>
      <p:pic>
        <p:nvPicPr>
          <p:cNvPr id="26" name="Picture 25" descr="Z\!"/>
          <p:cNvPicPr/>
          <p:nvPr/>
        </p:nvPicPr>
        <p:blipFill>
          <a:blip r:embed="rId8">
            <a:extLst>
              <a:ext uri="{28A0092B-C50C-407E-A947-70E740481C1C}">
                <a14:useLocalDpi xmlns:a14="http://schemas.microsoft.com/office/drawing/2010/main" val="0"/>
              </a:ext>
            </a:extLst>
          </a:blip>
          <a:srcRect/>
          <a:stretch>
            <a:fillRect/>
          </a:stretch>
        </p:blipFill>
        <p:spPr bwMode="auto">
          <a:xfrm>
            <a:off x="362198" y="4581128"/>
            <a:ext cx="498723" cy="426716"/>
          </a:xfrm>
          <a:prstGeom prst="rect">
            <a:avLst/>
          </a:prstGeom>
          <a:noFill/>
          <a:ln>
            <a:noFill/>
          </a:ln>
        </p:spPr>
      </p:pic>
      <p:sp>
        <p:nvSpPr>
          <p:cNvPr id="17" name="Rectangle 16"/>
          <p:cNvSpPr/>
          <p:nvPr/>
        </p:nvSpPr>
        <p:spPr>
          <a:xfrm>
            <a:off x="1475656" y="4638512"/>
            <a:ext cx="2185662" cy="369332"/>
          </a:xfrm>
          <a:prstGeom prst="rect">
            <a:avLst/>
          </a:prstGeom>
        </p:spPr>
        <p:txBody>
          <a:bodyPr wrap="none">
            <a:spAutoFit/>
          </a:bodyPr>
          <a:lstStyle/>
          <a:p>
            <a:pPr algn="l"/>
            <a:r>
              <a:rPr lang="en-US" dirty="0"/>
              <a:t>is the </a:t>
            </a:r>
            <a:r>
              <a:rPr lang="en-US" u="sng" dirty="0">
                <a:hlinkClick r:id="rId9" tooltip="Atomic number"/>
              </a:rPr>
              <a:t>atomic number</a:t>
            </a:r>
            <a:endParaRPr lang="ar-SA" dirty="0"/>
          </a:p>
        </p:txBody>
      </p:sp>
      <p:pic>
        <p:nvPicPr>
          <p:cNvPr id="33" name="Picture 32" descr="n_1\!"/>
          <p:cNvPicPr/>
          <p:nvPr/>
        </p:nvPicPr>
        <p:blipFill>
          <a:blip r:embed="rId10">
            <a:extLst>
              <a:ext uri="{28A0092B-C50C-407E-A947-70E740481C1C}">
                <a14:useLocalDpi xmlns:a14="http://schemas.microsoft.com/office/drawing/2010/main" val="0"/>
              </a:ext>
            </a:extLst>
          </a:blip>
          <a:srcRect/>
          <a:stretch>
            <a:fillRect/>
          </a:stretch>
        </p:blipFill>
        <p:spPr bwMode="auto">
          <a:xfrm>
            <a:off x="460684" y="5445224"/>
            <a:ext cx="400237" cy="348302"/>
          </a:xfrm>
          <a:prstGeom prst="rect">
            <a:avLst/>
          </a:prstGeom>
          <a:noFill/>
          <a:ln>
            <a:noFill/>
          </a:ln>
        </p:spPr>
      </p:pic>
      <p:pic>
        <p:nvPicPr>
          <p:cNvPr id="37" name="Picture 36" descr="n_2\!"/>
          <p:cNvPicPr/>
          <p:nvPr/>
        </p:nvPicPr>
        <p:blipFill>
          <a:blip r:embed="rId11">
            <a:extLst>
              <a:ext uri="{28A0092B-C50C-407E-A947-70E740481C1C}">
                <a14:useLocalDpi xmlns:a14="http://schemas.microsoft.com/office/drawing/2010/main" val="0"/>
              </a:ext>
            </a:extLst>
          </a:blip>
          <a:srcRect/>
          <a:stretch>
            <a:fillRect/>
          </a:stretch>
        </p:blipFill>
        <p:spPr bwMode="auto">
          <a:xfrm>
            <a:off x="1619666" y="5484101"/>
            <a:ext cx="450527" cy="330455"/>
          </a:xfrm>
          <a:prstGeom prst="rect">
            <a:avLst/>
          </a:prstGeom>
          <a:noFill/>
          <a:ln>
            <a:noFill/>
          </a:ln>
        </p:spPr>
      </p:pic>
      <p:sp>
        <p:nvSpPr>
          <p:cNvPr id="27" name="Rectangle 26"/>
          <p:cNvSpPr/>
          <p:nvPr/>
        </p:nvSpPr>
        <p:spPr>
          <a:xfrm>
            <a:off x="899597" y="5445224"/>
            <a:ext cx="720069" cy="369332"/>
          </a:xfrm>
          <a:prstGeom prst="rect">
            <a:avLst/>
          </a:prstGeom>
        </p:spPr>
        <p:txBody>
          <a:bodyPr wrap="none">
            <a:spAutoFit/>
          </a:bodyPr>
          <a:lstStyle/>
          <a:p>
            <a:r>
              <a:rPr lang="en-US" dirty="0" smtClean="0"/>
              <a:t>And   </a:t>
            </a:r>
            <a:endParaRPr lang="ar-SA" dirty="0"/>
          </a:p>
        </p:txBody>
      </p:sp>
      <p:sp>
        <p:nvSpPr>
          <p:cNvPr id="39" name="Rectangle 38"/>
          <p:cNvSpPr/>
          <p:nvPr/>
        </p:nvSpPr>
        <p:spPr>
          <a:xfrm>
            <a:off x="2463425" y="5424194"/>
            <a:ext cx="1344534" cy="369332"/>
          </a:xfrm>
          <a:prstGeom prst="rect">
            <a:avLst/>
          </a:prstGeom>
        </p:spPr>
        <p:txBody>
          <a:bodyPr wrap="none">
            <a:spAutoFit/>
          </a:bodyPr>
          <a:lstStyle/>
          <a:p>
            <a:r>
              <a:rPr lang="en-US" dirty="0"/>
              <a:t>are integers </a:t>
            </a:r>
            <a:endParaRPr lang="ar-SA" dirty="0"/>
          </a:p>
        </p:txBody>
      </p:sp>
      <p:graphicFrame>
        <p:nvGraphicFramePr>
          <p:cNvPr id="28" name="Table 27"/>
          <p:cNvGraphicFramePr>
            <a:graphicFrameLocks noGrp="1"/>
          </p:cNvGraphicFramePr>
          <p:nvPr>
            <p:extLst>
              <p:ext uri="{D42A27DB-BD31-4B8C-83A1-F6EECF244321}">
                <p14:modId xmlns:p14="http://schemas.microsoft.com/office/powerpoint/2010/main" val="3727819166"/>
              </p:ext>
            </p:extLst>
          </p:nvPr>
        </p:nvGraphicFramePr>
        <p:xfrm>
          <a:off x="5724128" y="3294411"/>
          <a:ext cx="3311108" cy="3117105"/>
        </p:xfrm>
        <a:graphic>
          <a:graphicData uri="http://schemas.openxmlformats.org/drawingml/2006/table">
            <a:tbl>
              <a:tblPr firstRow="1" firstCol="1" bandRow="1">
                <a:tableStyleId>{5C22544A-7EE6-4342-B048-85BDC9FD1C3A}</a:tableStyleId>
              </a:tblPr>
              <a:tblGrid>
                <a:gridCol w="281826"/>
                <a:gridCol w="578086"/>
                <a:gridCol w="980891"/>
                <a:gridCol w="1470305"/>
              </a:tblGrid>
              <a:tr h="350581">
                <a:tc>
                  <a:txBody>
                    <a:bodyPr/>
                    <a:lstStyle/>
                    <a:p>
                      <a:pPr algn="ctr" rtl="0">
                        <a:lnSpc>
                          <a:spcPct val="115000"/>
                        </a:lnSpc>
                        <a:spcAft>
                          <a:spcPts val="0"/>
                        </a:spcAft>
                      </a:pPr>
                      <a:r>
                        <a:rPr lang="en-US" sz="1100">
                          <a:effectLst/>
                        </a:rPr>
                        <a:t>n</a:t>
                      </a:r>
                      <a:r>
                        <a:rPr lang="en-US" sz="1100" baseline="-25000">
                          <a:effectLst/>
                        </a:rPr>
                        <a:t>1</a:t>
                      </a:r>
                      <a:endParaRPr lang="en-US" sz="1100">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100">
                          <a:effectLst/>
                        </a:rPr>
                        <a:t>n</a:t>
                      </a:r>
                      <a:r>
                        <a:rPr lang="en-US" sz="1100" baseline="-25000">
                          <a:effectLst/>
                        </a:rPr>
                        <a:t>2</a:t>
                      </a:r>
                      <a:endParaRPr lang="en-US" sz="1100">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100">
                          <a:effectLst/>
                        </a:rPr>
                        <a:t>Name</a:t>
                      </a:r>
                      <a:endParaRPr lang="en-US" sz="1100">
                        <a:effectLst/>
                        <a:latin typeface="Calibri"/>
                        <a:ea typeface="Calibri"/>
                        <a:cs typeface="Arial"/>
                      </a:endParaRPr>
                    </a:p>
                  </a:txBody>
                  <a:tcPr marL="68580" marR="68580" marT="0" marB="0" anchor="ctr"/>
                </a:tc>
                <a:tc>
                  <a:txBody>
                    <a:bodyPr/>
                    <a:lstStyle/>
                    <a:p>
                      <a:pPr algn="ctr" rtl="0">
                        <a:lnSpc>
                          <a:spcPct val="115000"/>
                        </a:lnSpc>
                        <a:spcAft>
                          <a:spcPts val="0"/>
                        </a:spcAft>
                      </a:pPr>
                      <a:r>
                        <a:rPr lang="en-US" sz="1100">
                          <a:effectLst/>
                        </a:rPr>
                        <a:t>Converge toward</a:t>
                      </a:r>
                      <a:endParaRPr lang="en-US" sz="1100">
                        <a:effectLst/>
                        <a:latin typeface="Calibri"/>
                        <a:ea typeface="Calibri"/>
                        <a:cs typeface="Arial"/>
                      </a:endParaRPr>
                    </a:p>
                  </a:txBody>
                  <a:tcPr marL="68580" marR="68580" marT="0" marB="0" anchor="ctr"/>
                </a:tc>
              </a:tr>
              <a:tr h="331519">
                <a:tc>
                  <a:txBody>
                    <a:bodyPr/>
                    <a:lstStyle/>
                    <a:p>
                      <a:pPr algn="l" rtl="0">
                        <a:lnSpc>
                          <a:spcPct val="115000"/>
                        </a:lnSpc>
                        <a:spcAft>
                          <a:spcPts val="0"/>
                        </a:spcAft>
                      </a:pPr>
                      <a:r>
                        <a:rPr lang="en-US" sz="1100">
                          <a:effectLst/>
                        </a:rPr>
                        <a:t>1</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2 → ∞</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u="sng">
                          <a:effectLst/>
                          <a:hlinkClick r:id="rId12" tooltip="Lyman series"/>
                        </a:rPr>
                        <a:t>Lyman series</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  91.13 nm (</a:t>
                      </a:r>
                      <a:r>
                        <a:rPr lang="en-US" sz="1100" u="sng">
                          <a:effectLst/>
                          <a:hlinkClick r:id="rId13" tooltip="Ultraviolet"/>
                        </a:rPr>
                        <a:t>UV</a:t>
                      </a:r>
                      <a:r>
                        <a:rPr lang="en-US" sz="1100">
                          <a:effectLst/>
                        </a:rPr>
                        <a:t>)</a:t>
                      </a:r>
                      <a:endParaRPr lang="en-US" sz="1100">
                        <a:effectLst/>
                        <a:latin typeface="Calibri"/>
                        <a:ea typeface="Calibri"/>
                        <a:cs typeface="Arial"/>
                      </a:endParaRPr>
                    </a:p>
                  </a:txBody>
                  <a:tcPr marL="68580" marR="68580" marT="0" marB="0" anchor="ctr"/>
                </a:tc>
              </a:tr>
              <a:tr h="701162">
                <a:tc>
                  <a:txBody>
                    <a:bodyPr/>
                    <a:lstStyle/>
                    <a:p>
                      <a:pPr algn="l" rtl="0">
                        <a:lnSpc>
                          <a:spcPct val="115000"/>
                        </a:lnSpc>
                        <a:spcAft>
                          <a:spcPts val="0"/>
                        </a:spcAft>
                      </a:pPr>
                      <a:r>
                        <a:rPr lang="en-US" sz="1100">
                          <a:effectLst/>
                        </a:rPr>
                        <a:t>2</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3 → ∞</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u="sng">
                          <a:effectLst/>
                          <a:hlinkClick r:id="rId14" tooltip="Balmer series"/>
                        </a:rPr>
                        <a:t>Balmer series</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 364.51 nm (</a:t>
                      </a:r>
                      <a:r>
                        <a:rPr lang="en-US" sz="1100" u="sng">
                          <a:effectLst/>
                          <a:hlinkClick r:id="rId15" tooltip="Visible spectrum"/>
                        </a:rPr>
                        <a:t>Visible</a:t>
                      </a:r>
                      <a:r>
                        <a:rPr lang="en-US" sz="1100">
                          <a:effectLst/>
                        </a:rPr>
                        <a:t>)</a:t>
                      </a:r>
                      <a:endParaRPr lang="en-US" sz="1100">
                        <a:effectLst/>
                        <a:latin typeface="Calibri"/>
                        <a:ea typeface="Calibri"/>
                        <a:cs typeface="Arial"/>
                      </a:endParaRPr>
                    </a:p>
                  </a:txBody>
                  <a:tcPr marL="68580" marR="68580" marT="0" marB="0" anchor="ctr"/>
                </a:tc>
              </a:tr>
              <a:tr h="682100">
                <a:tc>
                  <a:txBody>
                    <a:bodyPr/>
                    <a:lstStyle/>
                    <a:p>
                      <a:pPr algn="l" rtl="0">
                        <a:lnSpc>
                          <a:spcPct val="115000"/>
                        </a:lnSpc>
                        <a:spcAft>
                          <a:spcPts val="0"/>
                        </a:spcAft>
                      </a:pPr>
                      <a:r>
                        <a:rPr lang="en-US" sz="1100">
                          <a:effectLst/>
                        </a:rPr>
                        <a:t>3</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4 → ∞</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u="sng">
                          <a:effectLst/>
                          <a:hlinkClick r:id="rId16" tooltip="Paschen series"/>
                        </a:rPr>
                        <a:t>Paschen series</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 820.14 nm (</a:t>
                      </a:r>
                      <a:r>
                        <a:rPr lang="en-US" sz="1100" u="sng">
                          <a:effectLst/>
                          <a:hlinkClick r:id="rId17" tooltip="Infrared"/>
                        </a:rPr>
                        <a:t>IR</a:t>
                      </a:r>
                      <a:r>
                        <a:rPr lang="en-US" sz="1100">
                          <a:effectLst/>
                        </a:rPr>
                        <a:t>)</a:t>
                      </a:r>
                      <a:endParaRPr lang="en-US" sz="1100">
                        <a:effectLst/>
                        <a:latin typeface="Calibri"/>
                        <a:ea typeface="Calibri"/>
                        <a:cs typeface="Arial"/>
                      </a:endParaRPr>
                    </a:p>
                  </a:txBody>
                  <a:tcPr marL="68580" marR="68580" marT="0" marB="0" anchor="ctr"/>
                </a:tc>
              </a:tr>
              <a:tr h="701162">
                <a:tc>
                  <a:txBody>
                    <a:bodyPr/>
                    <a:lstStyle/>
                    <a:p>
                      <a:pPr algn="l" rtl="0">
                        <a:lnSpc>
                          <a:spcPct val="115000"/>
                        </a:lnSpc>
                        <a:spcAft>
                          <a:spcPts val="0"/>
                        </a:spcAft>
                      </a:pPr>
                      <a:r>
                        <a:rPr lang="en-US" sz="1100">
                          <a:effectLst/>
                        </a:rPr>
                        <a:t>4</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5 → ∞</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u="sng">
                          <a:effectLst/>
                          <a:hlinkClick r:id="rId18" tooltip="Brackett series"/>
                        </a:rPr>
                        <a:t>Brackett series</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1458.03 nm (Far IR)</a:t>
                      </a:r>
                      <a:endParaRPr lang="en-US" sz="1100">
                        <a:effectLst/>
                        <a:latin typeface="Calibri"/>
                        <a:ea typeface="Calibri"/>
                        <a:cs typeface="Arial"/>
                      </a:endParaRPr>
                    </a:p>
                  </a:txBody>
                  <a:tcPr marL="68580" marR="68580" marT="0" marB="0" anchor="ctr"/>
                </a:tc>
              </a:tr>
              <a:tr h="350581">
                <a:tc>
                  <a:txBody>
                    <a:bodyPr/>
                    <a:lstStyle/>
                    <a:p>
                      <a:pPr algn="l" rtl="0">
                        <a:lnSpc>
                          <a:spcPct val="115000"/>
                        </a:lnSpc>
                        <a:spcAft>
                          <a:spcPts val="0"/>
                        </a:spcAft>
                      </a:pPr>
                      <a:r>
                        <a:rPr lang="en-US" sz="1100">
                          <a:effectLst/>
                        </a:rPr>
                        <a:t>5</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a:effectLst/>
                        </a:rPr>
                        <a:t>6 → ∞</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u="sng">
                          <a:effectLst/>
                          <a:hlinkClick r:id="rId19" tooltip="Pfund series"/>
                        </a:rPr>
                        <a:t>Pfund series</a:t>
                      </a:r>
                      <a:endParaRPr lang="en-US" sz="1100">
                        <a:effectLst/>
                        <a:latin typeface="Calibri"/>
                        <a:ea typeface="Calibri"/>
                        <a:cs typeface="Arial"/>
                      </a:endParaRPr>
                    </a:p>
                  </a:txBody>
                  <a:tcPr marL="68580" marR="68580" marT="0" marB="0" anchor="ctr"/>
                </a:tc>
                <a:tc>
                  <a:txBody>
                    <a:bodyPr/>
                    <a:lstStyle/>
                    <a:p>
                      <a:pPr algn="l" rtl="0">
                        <a:lnSpc>
                          <a:spcPct val="115000"/>
                        </a:lnSpc>
                        <a:spcAft>
                          <a:spcPts val="0"/>
                        </a:spcAft>
                      </a:pPr>
                      <a:r>
                        <a:rPr lang="en-US" sz="1100" dirty="0">
                          <a:effectLst/>
                        </a:rPr>
                        <a:t>2278.17 nm (Far IR)</a:t>
                      </a:r>
                      <a:endParaRPr lang="en-US"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2000118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673</Words>
  <Application>Microsoft Office PowerPoint</Application>
  <PresentationFormat>On-screen Show (4:3)</PresentationFormat>
  <Paragraphs>68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Physical Electronics                             lecture-1                                  </vt:lpstr>
      <vt:lpstr> Energy Levels and Atomic Structure  The atom  : The atom is a basic unit of matter that consists of a dense central nucleus surrounded by a cloud of negatively charged electrons. The atomic nucleus contains a mix of positively charged protons and electrically neutral neutrons The atomic weight   :  The mass of a given atom, measured on a scale in which the hydrogen atom has the weight of one. Because most of the mass in an atom is in the nucleus, and each proton and neutron has an atomic weight near one, i.e it is a ratio between the weight (mass) of atom in the matter to the weight of hydrogen atom.                                                                                                  W=m / wH Where  W:atomic weight  m: weight of atomic in the matter  wH: weight of hydrogen atom  Note: atomic weight of H-atom = 1.008 The atomic number  :  It is a number of protons in the nucleus of an atom. In electrically neutral atoms, this number is also equal to the number of electrons orbiting about the atom's nucleus. and is usually denoted by the letter Z and written as a subscript before an element's symbol, as in 92 U. Avogadro's number  : It is  indicating the number of atoms or molecules in a mole of any substance , and its value is equal to 6.023 ×1023 mol−1 .                                                                                      NA= n / m                       Where  NA= Avogadro's number  n= No. of molecular m= No. of moles  </vt:lpstr>
      <vt:lpstr> Models of atoms 1-Thomson's Model </vt:lpstr>
      <vt:lpstr>2-Rutherford's Model </vt:lpstr>
      <vt:lpstr>PowerPoint Presentation</vt:lpstr>
      <vt:lpstr>Bohr's postulates </vt:lpstr>
      <vt:lpstr>  Limitations of Bohr Model  </vt:lpstr>
      <vt:lpstr>Rydberg formula for any hydrogen-like element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Electronics                             lecture-1</dc:title>
  <dc:creator>Dr.SUHA ALNASSAR</dc:creator>
  <cp:lastModifiedBy>Dr.SUHA ALNASSAR</cp:lastModifiedBy>
  <cp:revision>10</cp:revision>
  <dcterms:created xsi:type="dcterms:W3CDTF">2015-12-06T18:43:31Z</dcterms:created>
  <dcterms:modified xsi:type="dcterms:W3CDTF">2015-12-08T17:14:33Z</dcterms:modified>
</cp:coreProperties>
</file>